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9" r:id="rId10"/>
    <p:sldId id="267" r:id="rId11"/>
    <p:sldId id="265" r:id="rId12"/>
    <p:sldId id="266" r:id="rId13"/>
  </p:sldIdLst>
  <p:sldSz cx="18288000" cy="10287000"/>
  <p:notesSz cx="6858000" cy="9144000"/>
  <p:embeddedFontLst>
    <p:embeddedFont>
      <p:font typeface="Calibri" pitchFamily="34" charset="0"/>
      <p:regular r:id="rId15"/>
      <p:bold r:id="rId16"/>
      <p:italic r:id="rId17"/>
      <p:boldItalic r:id="rId18"/>
    </p:embeddedFont>
    <p:embeddedFont>
      <p:font typeface="Clear Sans Regular Bold" charset="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100FF"/>
    <a:srgbClr val="883C84"/>
    <a:srgbClr val="461B49"/>
    <a:srgbClr val="963488"/>
    <a:srgbClr val="2831A2"/>
    <a:srgbClr val="2086AA"/>
    <a:srgbClr val="1994B1"/>
    <a:srgbClr val="00B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0279" autoAdjust="0"/>
    <p:restoredTop sz="73146" autoAdjust="0"/>
  </p:normalViewPr>
  <p:slideViewPr>
    <p:cSldViewPr>
      <p:cViewPr>
        <p:scale>
          <a:sx n="39" d="100"/>
          <a:sy n="39" d="100"/>
        </p:scale>
        <p:origin x="-576" y="-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27.01.2024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27.01.2024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</a:t>
            </a:fld>
            <a:endParaRPr lang="cs-CZ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27.01.2024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847306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27.01.2024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11</a:t>
            </a:fld>
            <a:endParaRPr lang="cs-CZ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27.01.2024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12</a:t>
            </a:fld>
            <a:endParaRPr lang="cs-CZ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27.01.2024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2</a:t>
            </a:fld>
            <a:endParaRPr lang="cs-CZ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27.01.2024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3</a:t>
            </a:fld>
            <a:endParaRPr lang="cs-CZ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27.01.2024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4</a:t>
            </a:fld>
            <a:endParaRPr lang="cs-CZ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27.01.2024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5</a:t>
            </a:fld>
            <a:endParaRPr lang="cs-CZ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27.01.2024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6</a:t>
            </a:fld>
            <a:endParaRPr lang="cs-CZ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27.01.2024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7</a:t>
            </a:fld>
            <a:endParaRPr lang="cs-CZ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27.01.2024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8</a:t>
            </a:fld>
            <a:endParaRPr lang="cs-CZ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27.01.2024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9</a:t>
            </a:fld>
            <a:endParaRPr lang="cs-CZ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2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3.png"/><Relationship Id="rId4" Type="http://schemas.openxmlformats.org/officeDocument/2006/relationships/image" Target="../media/image8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9.jpeg"/><Relationship Id="rId4" Type="http://schemas.openxmlformats.org/officeDocument/2006/relationships/image" Target="../media/image18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5.png"/><Relationship Id="rId4" Type="http://schemas.openxmlformats.org/officeDocument/2006/relationships/image" Target="../media/image21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4.png"/><Relationship Id="rId4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6.png"/><Relationship Id="rId4" Type="http://schemas.openxmlformats.org/officeDocument/2006/relationships/image" Target="../media/image2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6.svg"/><Relationship Id="rId9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12.png"/><Relationship Id="rId4" Type="http://schemas.openxmlformats.org/officeDocument/2006/relationships/image" Target="../media/image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14.png"/><Relationship Id="rId4" Type="http://schemas.openxmlformats.org/officeDocument/2006/relationships/image" Target="../media/image18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3.png"/><Relationship Id="rId4" Type="http://schemas.openxmlformats.org/officeDocument/2006/relationships/image" Target="../media/image8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3.png"/><Relationship Id="rId4" Type="http://schemas.openxmlformats.org/officeDocument/2006/relationships/image" Target="../media/image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6394731" y="0"/>
            <a:ext cx="1893269" cy="10287000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3" name="Group 3"/>
          <p:cNvGrpSpPr/>
          <p:nvPr/>
        </p:nvGrpSpPr>
        <p:grpSpPr>
          <a:xfrm>
            <a:off x="6545735" y="406153"/>
            <a:ext cx="10042534" cy="9474693"/>
            <a:chOff x="0" y="0"/>
            <a:chExt cx="13390046" cy="12632924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0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0"/>
              <a:ext cx="3005065" cy="2794710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3279405"/>
              <a:ext cx="3005065" cy="2794710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6558809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20" name="Group 20"/>
          <p:cNvGrpSpPr/>
          <p:nvPr/>
        </p:nvGrpSpPr>
        <p:grpSpPr>
          <a:xfrm>
            <a:off x="1104899" y="984404"/>
            <a:ext cx="8750843" cy="8318192"/>
            <a:chOff x="0" y="0"/>
            <a:chExt cx="11667791" cy="11090922"/>
          </a:xfrm>
        </p:grpSpPr>
        <p:grpSp>
          <p:nvGrpSpPr>
            <p:cNvPr id="21" name="Group 21"/>
            <p:cNvGrpSpPr>
              <a:grpSpLocks noChangeAspect="1"/>
            </p:cNvGrpSpPr>
            <p:nvPr/>
          </p:nvGrpSpPr>
          <p:grpSpPr>
            <a:xfrm>
              <a:off x="1931835" y="1354967"/>
              <a:ext cx="9735956" cy="9735956"/>
              <a:chOff x="0" y="0"/>
              <a:chExt cx="6350000" cy="63500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96140" y="376277"/>
              <a:ext cx="9735956" cy="9756713"/>
            </a:xfrm>
            <a:prstGeom prst="rect">
              <a:avLst/>
            </a:prstGeom>
          </p:spPr>
        </p:pic>
      </p:grpSp>
      <p:sp>
        <p:nvSpPr>
          <p:cNvPr id="24" name="TextBox 24"/>
          <p:cNvSpPr txBox="1"/>
          <p:nvPr/>
        </p:nvSpPr>
        <p:spPr>
          <a:xfrm>
            <a:off x="2311488" y="3115080"/>
            <a:ext cx="5482998" cy="3693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/>
            <a:r>
              <a:rPr lang="en-US" sz="4800" spc="-105" dirty="0" smtClean="0">
                <a:solidFill>
                  <a:srgbClr val="FFFFFF"/>
                </a:solidFill>
                <a:latin typeface="Graphik Regular" panose="020B0503030202060203" pitchFamily="34" charset="0"/>
              </a:rPr>
              <a:t>Unveiling </a:t>
            </a:r>
            <a:r>
              <a:rPr lang="en-US" sz="4800" spc="-105" dirty="0">
                <a:solidFill>
                  <a:srgbClr val="FFFFFF"/>
                </a:solidFill>
                <a:latin typeface="Graphik Regular" panose="020B0503030202060203" pitchFamily="34" charset="0"/>
              </a:rPr>
              <a:t>U</a:t>
            </a:r>
            <a:r>
              <a:rPr lang="en-US" sz="4800" spc="-105" dirty="0" smtClean="0">
                <a:solidFill>
                  <a:srgbClr val="FFFFFF"/>
                </a:solidFill>
                <a:latin typeface="Graphik Regular" panose="020B0503030202060203" pitchFamily="34" charset="0"/>
              </a:rPr>
              <a:t>ser Insights</a:t>
            </a:r>
            <a:r>
              <a:rPr lang="en-US" sz="4800" spc="-105" dirty="0" smtClean="0">
                <a:solidFill>
                  <a:srgbClr val="FFFFFF"/>
                </a:solidFill>
                <a:latin typeface="Graphik Regular" panose="020B0503030202060203" pitchFamily="34" charset="0"/>
              </a:rPr>
              <a:t>: </a:t>
            </a:r>
          </a:p>
          <a:p>
            <a:pPr algn="ctr"/>
            <a:r>
              <a:rPr lang="en-US" sz="4800" spc="-105" dirty="0" smtClean="0">
                <a:solidFill>
                  <a:srgbClr val="FFFFFF"/>
                </a:solidFill>
                <a:latin typeface="Graphik Regular" panose="020B0503030202060203" pitchFamily="34" charset="0"/>
              </a:rPr>
              <a:t>A Journey through social sentiments analysis</a:t>
            </a:r>
            <a:endParaRPr lang="en-US" sz="4800" spc="-105" dirty="0">
              <a:solidFill>
                <a:srgbClr val="FFFFFF"/>
              </a:solidFill>
              <a:latin typeface="Graphik Regular" panose="020B0503030202060203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2" y="-1235382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7" name="Picture 2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1378683"/>
            <a:ext cx="13598753" cy="7721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8516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5003701"/>
            <a:ext cx="942466" cy="27959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2227332"/>
            <a:ext cx="942466" cy="27959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7780070"/>
            <a:ext cx="942466" cy="27959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 l="4069" t="1617" r="4069" b="1617"/>
          <a:stretch>
            <a:fillRect/>
          </a:stretch>
        </p:blipFill>
        <p:spPr>
          <a:xfrm>
            <a:off x="5438298" y="1161805"/>
            <a:ext cx="5036754" cy="796339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457200" y="4539600"/>
            <a:ext cx="4703553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Summary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327032" y="9481425"/>
            <a:ext cx="9711338" cy="2017079"/>
            <a:chOff x="0" y="0"/>
            <a:chExt cx="12948451" cy="2689439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327032" y="-1179605"/>
            <a:ext cx="9711338" cy="2017079"/>
            <a:chOff x="0" y="0"/>
            <a:chExt cx="12948451" cy="2689439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20" name="Group 11">
            <a:extLst>
              <a:ext uri="{FF2B5EF4-FFF2-40B4-BE49-F238E27FC236}">
                <a16:creationId xmlns:a16="http://schemas.microsoft.com/office/drawing/2014/main" xmlns="" id="{C00ABEC5-EF3F-4E3E-827E-EB1F2EF17C0D}"/>
              </a:ext>
            </a:extLst>
          </p:cNvPr>
          <p:cNvGrpSpPr/>
          <p:nvPr/>
        </p:nvGrpSpPr>
        <p:grpSpPr>
          <a:xfrm>
            <a:off x="11581833" y="1580430"/>
            <a:ext cx="5677467" cy="867617"/>
            <a:chOff x="0" y="-47625"/>
            <a:chExt cx="7569956" cy="1156823"/>
          </a:xfrm>
        </p:grpSpPr>
        <p:sp>
          <p:nvSpPr>
            <p:cNvPr id="21" name="TextBox 12">
              <a:extLst>
                <a:ext uri="{FF2B5EF4-FFF2-40B4-BE49-F238E27FC236}">
                  <a16:creationId xmlns:a16="http://schemas.microsoft.com/office/drawing/2014/main" xmlns="" id="{19A1BE45-8301-44C6-A0D0-F8FDA800622F}"/>
                </a:ext>
              </a:extLst>
            </p:cNvPr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2" name="TextBox 13">
              <a:extLst>
                <a:ext uri="{FF2B5EF4-FFF2-40B4-BE49-F238E27FC236}">
                  <a16:creationId xmlns:a16="http://schemas.microsoft.com/office/drawing/2014/main" xmlns="" id="{3DAE5247-0244-4123-A713-8D8809E80C70}"/>
                </a:ext>
              </a:extLst>
            </p:cNvPr>
            <p:cNvSpPr txBox="1"/>
            <p:nvPr/>
          </p:nvSpPr>
          <p:spPr>
            <a:xfrm>
              <a:off x="0" y="-47625"/>
              <a:ext cx="7569956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  <p:grpSp>
        <p:nvGrpSpPr>
          <p:cNvPr id="23" name="Group 14">
            <a:extLst>
              <a:ext uri="{FF2B5EF4-FFF2-40B4-BE49-F238E27FC236}">
                <a16:creationId xmlns:a16="http://schemas.microsoft.com/office/drawing/2014/main" xmlns="" id="{F49CBA38-C879-499F-B0F5-691188949921}"/>
              </a:ext>
            </a:extLst>
          </p:cNvPr>
          <p:cNvGrpSpPr/>
          <p:nvPr/>
        </p:nvGrpSpPr>
        <p:grpSpPr>
          <a:xfrm>
            <a:off x="11581833" y="6964868"/>
            <a:ext cx="5677467" cy="867617"/>
            <a:chOff x="0" y="-47625"/>
            <a:chExt cx="7569956" cy="1156823"/>
          </a:xfrm>
        </p:grpSpPr>
        <p:sp>
          <p:nvSpPr>
            <p:cNvPr id="24" name="TextBox 15">
              <a:extLst>
                <a:ext uri="{FF2B5EF4-FFF2-40B4-BE49-F238E27FC236}">
                  <a16:creationId xmlns:a16="http://schemas.microsoft.com/office/drawing/2014/main" xmlns="" id="{3A90234A-916B-4C29-ACF1-11F97E8C2563}"/>
                </a:ext>
              </a:extLst>
            </p:cNvPr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5" name="TextBox 16">
              <a:extLst>
                <a:ext uri="{FF2B5EF4-FFF2-40B4-BE49-F238E27FC236}">
                  <a16:creationId xmlns:a16="http://schemas.microsoft.com/office/drawing/2014/main" xmlns="" id="{E1CF9388-A25B-45EF-AAD4-73FE2BA72053}"/>
                </a:ext>
              </a:extLst>
            </p:cNvPr>
            <p:cNvSpPr txBox="1"/>
            <p:nvPr/>
          </p:nvSpPr>
          <p:spPr>
            <a:xfrm>
              <a:off x="0" y="-47625"/>
              <a:ext cx="7569956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12039600" y="1030623"/>
            <a:ext cx="5219700" cy="82791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tx2"/>
                </a:solidFill>
              </a:rPr>
              <a:t>ANALYSIS</a:t>
            </a:r>
            <a:r>
              <a:rPr lang="en-US" sz="2400" dirty="0" smtClean="0"/>
              <a:t>:</a:t>
            </a:r>
          </a:p>
          <a:p>
            <a:endParaRPr lang="en-US" sz="2400" dirty="0" smtClean="0"/>
          </a:p>
          <a:p>
            <a:r>
              <a:rPr lang="en-US" sz="2400" dirty="0" smtClean="0"/>
              <a:t>‘Animals’ is the most popular category of content, which shows that people enjoy ‘real-life’ content the most.</a:t>
            </a:r>
          </a:p>
          <a:p>
            <a:endParaRPr lang="en-US" sz="2400" dirty="0"/>
          </a:p>
          <a:p>
            <a:r>
              <a:rPr lang="en-US" sz="2400" b="1" dirty="0" smtClean="0">
                <a:solidFill>
                  <a:schemeClr val="tx2"/>
                </a:solidFill>
              </a:rPr>
              <a:t>INSIGHT</a:t>
            </a:r>
            <a:r>
              <a:rPr lang="en-US" sz="2400" dirty="0" smtClean="0"/>
              <a:t>:</a:t>
            </a:r>
          </a:p>
          <a:p>
            <a:endParaRPr lang="en-US" sz="2400" dirty="0" smtClean="0"/>
          </a:p>
          <a:p>
            <a:r>
              <a:rPr lang="en-US" sz="2400" dirty="0" smtClean="0"/>
              <a:t>Food is a common theme with the top 5 categories in which ‘Healthy Eating’ ranks the highest. You could use this insight to create a campaign and work with healthy eating brands to boost user engagement.</a:t>
            </a:r>
          </a:p>
          <a:p>
            <a:endParaRPr lang="en-US" sz="2400" dirty="0"/>
          </a:p>
          <a:p>
            <a:r>
              <a:rPr lang="en-US" sz="2400" b="1" dirty="0" smtClean="0">
                <a:solidFill>
                  <a:schemeClr val="tx2"/>
                </a:solidFill>
              </a:rPr>
              <a:t>NEXT STEPS</a:t>
            </a:r>
            <a:r>
              <a:rPr lang="en-US" sz="2400" b="1" dirty="0" smtClean="0"/>
              <a:t>:</a:t>
            </a:r>
          </a:p>
          <a:p>
            <a:endParaRPr lang="en-US" sz="2400" b="1" dirty="0" smtClean="0"/>
          </a:p>
          <a:p>
            <a:r>
              <a:rPr lang="en-US" sz="2400" dirty="0" smtClean="0"/>
              <a:t>You should take this analysis into large scale production for real-time understanding of your business. We can help you in this.</a:t>
            </a:r>
          </a:p>
          <a:p>
            <a:endParaRPr lang="en-US" sz="2800" dirty="0" smtClean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21913" y="5552246"/>
            <a:ext cx="5385738" cy="412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 spc="-26" dirty="0">
                <a:solidFill>
                  <a:srgbClr val="FFFFFF"/>
                </a:solidFill>
                <a:latin typeface="Graphik Regular" panose="020B0503030202060203" pitchFamily="34" charset="0"/>
              </a:rPr>
              <a:t>ANY QUESTIONS?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728428" y="3599225"/>
            <a:ext cx="3546595" cy="3371248"/>
            <a:chOff x="0" y="0"/>
            <a:chExt cx="4728794" cy="4494997"/>
          </a:xfrm>
        </p:grpSpPr>
        <p:grpSp>
          <p:nvGrpSpPr>
            <p:cNvPr id="4" name="Group 4"/>
            <p:cNvGrpSpPr>
              <a:grpSpLocks noChangeAspect="1"/>
            </p:cNvGrpSpPr>
            <p:nvPr/>
          </p:nvGrpSpPr>
          <p:grpSpPr>
            <a:xfrm>
              <a:off x="782946" y="549149"/>
              <a:ext cx="3945848" cy="3945848"/>
              <a:chOff x="0" y="0"/>
              <a:chExt cx="6350000" cy="63500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chemeClr val="bg1"/>
              </a:solidFill>
            </p:spPr>
          </p:sp>
        </p:grpSp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160550" y="152500"/>
              <a:ext cx="3945848" cy="3954260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4669076" y="4178375"/>
            <a:ext cx="57298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Thank you!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517113" y="-1140306"/>
            <a:ext cx="17253775" cy="2017079"/>
            <a:chOff x="0" y="0"/>
            <a:chExt cx="23005033" cy="2689439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517113" y="9394369"/>
            <a:ext cx="17253775" cy="2017079"/>
            <a:chOff x="0" y="0"/>
            <a:chExt cx="23005033" cy="2689439"/>
          </a:xfrm>
        </p:grpSpPr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921591" y="3285301"/>
            <a:ext cx="8673443" cy="3801117"/>
            <a:chOff x="0" y="0"/>
            <a:chExt cx="11564591" cy="5068155"/>
          </a:xfrm>
        </p:grpSpPr>
        <p:sp>
          <p:nvSpPr>
            <p:cNvPr id="3" name="TextBox 3"/>
            <p:cNvSpPr txBox="1"/>
            <p:nvPr/>
          </p:nvSpPr>
          <p:spPr>
            <a:xfrm>
              <a:off x="0" y="0"/>
              <a:ext cx="11564591" cy="16414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8000" spc="-80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Today's agenda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298166"/>
              <a:ext cx="11564591" cy="27699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57200" indent="-457200">
                <a:lnSpc>
                  <a:spcPts val="2660"/>
                </a:lnSpc>
                <a:buFont typeface="+mj-lt"/>
                <a:buAutoNum type="arabicPeriod"/>
              </a:pPr>
              <a:r>
                <a:rPr lang="en-US" sz="2400" b="1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Project recap</a:t>
              </a:r>
            </a:p>
            <a:p>
              <a:pPr marL="457200" indent="-457200">
                <a:lnSpc>
                  <a:spcPts val="2660"/>
                </a:lnSpc>
                <a:buFont typeface="+mj-lt"/>
                <a:buAutoNum type="arabicPeriod"/>
              </a:pPr>
              <a:r>
                <a:rPr lang="en-US" sz="2400" b="1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Problem</a:t>
              </a:r>
            </a:p>
            <a:p>
              <a:pPr marL="457200" indent="-457200">
                <a:lnSpc>
                  <a:spcPts val="2660"/>
                </a:lnSpc>
                <a:buFont typeface="+mj-lt"/>
                <a:buAutoNum type="arabicPeriod"/>
              </a:pPr>
              <a:r>
                <a:rPr lang="en-US" sz="2400" b="1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The Analytics team</a:t>
              </a:r>
            </a:p>
            <a:p>
              <a:pPr marL="457200" indent="-457200">
                <a:lnSpc>
                  <a:spcPts val="2660"/>
                </a:lnSpc>
                <a:buFont typeface="+mj-lt"/>
                <a:buAutoNum type="arabicPeriod"/>
              </a:pPr>
              <a:r>
                <a:rPr lang="en-US" sz="2400" b="1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Process</a:t>
              </a:r>
            </a:p>
            <a:p>
              <a:pPr marL="457200" indent="-457200">
                <a:lnSpc>
                  <a:spcPts val="2660"/>
                </a:lnSpc>
                <a:buFont typeface="+mj-lt"/>
                <a:buAutoNum type="arabicPeriod"/>
              </a:pPr>
              <a:r>
                <a:rPr lang="en-US" sz="2400" b="1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Insights</a:t>
              </a:r>
            </a:p>
            <a:p>
              <a:pPr marL="457200" indent="-457200">
                <a:lnSpc>
                  <a:spcPts val="2660"/>
                </a:lnSpc>
                <a:buFont typeface="+mj-lt"/>
                <a:buAutoNum type="arabicPeriod"/>
              </a:pPr>
              <a:r>
                <a:rPr lang="en-US" sz="2400" b="1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Summary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307242" y="-1685151"/>
            <a:ext cx="3545508" cy="3370302"/>
            <a:chOff x="0" y="0"/>
            <a:chExt cx="4727344" cy="4493736"/>
          </a:xfrm>
        </p:grpSpPr>
        <p:grpSp>
          <p:nvGrpSpPr>
            <p:cNvPr id="6" name="Group 6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9" name="Group 9"/>
          <p:cNvGrpSpPr/>
          <p:nvPr/>
        </p:nvGrpSpPr>
        <p:grpSpPr>
          <a:xfrm>
            <a:off x="13610070" y="3458349"/>
            <a:ext cx="3545508" cy="3370302"/>
            <a:chOff x="0" y="0"/>
            <a:chExt cx="4727344" cy="4493736"/>
          </a:xfrm>
        </p:grpSpPr>
        <p:grpSp>
          <p:nvGrpSpPr>
            <p:cNvPr id="10" name="Group 10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1912898" y="8601849"/>
            <a:ext cx="3545508" cy="3370302"/>
            <a:chOff x="0" y="0"/>
            <a:chExt cx="4727344" cy="4493736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-927557" y="406153"/>
            <a:ext cx="2253799" cy="9474693"/>
            <a:chOff x="0" y="0"/>
            <a:chExt cx="3005065" cy="12632924"/>
          </a:xfrm>
        </p:grpSpPr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17113" y="584601"/>
            <a:ext cx="17253775" cy="9117799"/>
            <a:chOff x="0" y="0"/>
            <a:chExt cx="23005033" cy="12157065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3155875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6311751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9467626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3155875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6311751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9467626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3155875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6311751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9467626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3155875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6311751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9467626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3155875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6311751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9467626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3155875"/>
              <a:ext cx="2891870" cy="2689439"/>
            </a:xfrm>
            <a:prstGeom prst="rect">
              <a:avLst/>
            </a:prstGeom>
          </p:spPr>
        </p:pic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6311751"/>
              <a:ext cx="2891870" cy="2689439"/>
            </a:xfrm>
            <a:prstGeom prst="rect">
              <a:avLst/>
            </a:prstGeom>
          </p:spPr>
        </p:pic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9467626"/>
              <a:ext cx="2891870" cy="2689439"/>
            </a:xfrm>
            <a:prstGeom prst="rect">
              <a:avLst/>
            </a:prstGeom>
          </p:spPr>
        </p:pic>
        <p:pic>
          <p:nvPicPr>
            <p:cNvPr id="27" name="Picture 2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155875"/>
              <a:ext cx="2891870" cy="2689439"/>
            </a:xfrm>
            <a:prstGeom prst="rect">
              <a:avLst/>
            </a:prstGeom>
          </p:spPr>
        </p:pic>
        <p:pic>
          <p:nvPicPr>
            <p:cNvPr id="29" name="Picture 2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311751"/>
              <a:ext cx="2891870" cy="2689439"/>
            </a:xfrm>
            <a:prstGeom prst="rect">
              <a:avLst/>
            </a:prstGeom>
          </p:spPr>
        </p:pic>
        <p:pic>
          <p:nvPicPr>
            <p:cNvPr id="30" name="Picture 3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467626"/>
              <a:ext cx="2891870" cy="2689439"/>
            </a:xfrm>
            <a:prstGeom prst="rect">
              <a:avLst/>
            </a:prstGeom>
          </p:spPr>
        </p:pic>
      </p:grpSp>
      <p:sp>
        <p:nvSpPr>
          <p:cNvPr id="31" name="AutoShape 31"/>
          <p:cNvSpPr/>
          <p:nvPr/>
        </p:nvSpPr>
        <p:spPr>
          <a:xfrm>
            <a:off x="5200162" y="2028890"/>
            <a:ext cx="11342283" cy="6275832"/>
          </a:xfrm>
          <a:prstGeom prst="rect">
            <a:avLst/>
          </a:prstGeom>
          <a:solidFill>
            <a:schemeClr val="bg1"/>
          </a:solidFill>
        </p:spPr>
        <p:txBody>
          <a:bodyPr/>
          <a:lstStyle/>
          <a:p>
            <a:pPr lvl="7"/>
            <a:endParaRPr lang="en-US" sz="2800" dirty="0" smtClean="0"/>
          </a:p>
          <a:p>
            <a:pPr lvl="7"/>
            <a:endParaRPr lang="en-US" sz="2800" dirty="0"/>
          </a:p>
          <a:p>
            <a:pPr lvl="7"/>
            <a:endParaRPr lang="en-US" sz="2800" dirty="0" smtClean="0"/>
          </a:p>
          <a:p>
            <a:pPr lvl="7"/>
            <a:r>
              <a:rPr lang="en-US" sz="2800" dirty="0" smtClean="0"/>
              <a:t>Social Buzz is a growing technology unicorn that need to adapt quickly to it’s global scale.</a:t>
            </a:r>
          </a:p>
          <a:p>
            <a:pPr lvl="7"/>
            <a:r>
              <a:rPr lang="en-US" sz="2800" dirty="0" smtClean="0"/>
              <a:t>Accenture has begun a 3 month Analysis focusing on  these tasks:</a:t>
            </a:r>
          </a:p>
          <a:p>
            <a:pPr marL="3771900" lvl="7" indent="-571500">
              <a:buFont typeface="Arial" pitchFamily="34" charset="0"/>
              <a:buChar char="•"/>
            </a:pPr>
            <a:r>
              <a:rPr lang="en-US" sz="2800" dirty="0" smtClean="0"/>
              <a:t>An audit of Social Buzz’s big data practice.</a:t>
            </a:r>
          </a:p>
          <a:p>
            <a:pPr marL="3771900" lvl="7" indent="-571500">
              <a:buFont typeface="Arial" pitchFamily="34" charset="0"/>
              <a:buChar char="•"/>
            </a:pPr>
            <a:r>
              <a:rPr lang="en-US" sz="2800" dirty="0" smtClean="0"/>
              <a:t>Recommendations for a successful IPO.</a:t>
            </a:r>
          </a:p>
          <a:p>
            <a:pPr marL="3771900" lvl="7" indent="-571500">
              <a:buFont typeface="Arial" pitchFamily="34" charset="0"/>
              <a:buChar char="•"/>
            </a:pPr>
            <a:r>
              <a:rPr lang="en-US" sz="2800" dirty="0" smtClean="0"/>
              <a:t>Analysis to find Social Buzz’s top 5 most popular categories of content.</a:t>
            </a:r>
            <a:endParaRPr lang="en-US" sz="3200" dirty="0"/>
          </a:p>
        </p:txBody>
      </p:sp>
      <p:pic>
        <p:nvPicPr>
          <p:cNvPr id="32" name="Picture 3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 b="321"/>
          <a:stretch>
            <a:fillRect/>
          </a:stretch>
        </p:blipFill>
        <p:spPr>
          <a:xfrm rot="10799999">
            <a:off x="997082" y="1909668"/>
            <a:ext cx="6453903" cy="6467663"/>
          </a:xfrm>
          <a:prstGeom prst="rect">
            <a:avLst/>
          </a:prstGeom>
        </p:spPr>
      </p:pic>
      <p:sp>
        <p:nvSpPr>
          <p:cNvPr id="33" name="TextBox 33"/>
          <p:cNvSpPr txBox="1"/>
          <p:nvPr/>
        </p:nvSpPr>
        <p:spPr>
          <a:xfrm>
            <a:off x="2969013" y="3935700"/>
            <a:ext cx="4481973" cy="2462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Project Recap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8195696"/>
            <a:ext cx="3545508" cy="3370302"/>
            <a:chOff x="0" y="0"/>
            <a:chExt cx="4727344" cy="4493736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sp>
        <p:nvSpPr>
          <p:cNvPr id="6" name="AutoShape 6"/>
          <p:cNvSpPr/>
          <p:nvPr/>
        </p:nvSpPr>
        <p:spPr>
          <a:xfrm>
            <a:off x="0" y="0"/>
            <a:ext cx="9964482" cy="10287000"/>
          </a:xfrm>
          <a:prstGeom prst="rect">
            <a:avLst/>
          </a:prstGeom>
          <a:solidFill>
            <a:srgbClr val="A100FF"/>
          </a:solidFill>
          <a:ln>
            <a:solidFill>
              <a:srgbClr val="A100FF"/>
            </a:solidFill>
          </a:ln>
        </p:spPr>
        <p:txBody>
          <a:bodyPr/>
          <a:lstStyle/>
          <a:p>
            <a:endParaRPr lang="en-AU" sz="2800" dirty="0"/>
          </a:p>
          <a:p>
            <a:endParaRPr lang="en-AU" sz="2800" dirty="0" smtClean="0"/>
          </a:p>
          <a:p>
            <a:endParaRPr lang="en-AU" sz="2800" dirty="0"/>
          </a:p>
          <a:p>
            <a:endParaRPr lang="en-AU" sz="2800" dirty="0" smtClean="0"/>
          </a:p>
          <a:p>
            <a:endParaRPr lang="en-AU" sz="2800" dirty="0"/>
          </a:p>
          <a:p>
            <a:endParaRPr lang="en-AU" sz="2800" dirty="0" smtClean="0"/>
          </a:p>
          <a:p>
            <a:endParaRPr lang="en-AU" sz="2800" dirty="0"/>
          </a:p>
          <a:p>
            <a:endParaRPr lang="en-AU" sz="2800" dirty="0" smtClean="0"/>
          </a:p>
          <a:p>
            <a:endParaRPr lang="en-AU" sz="2800" dirty="0"/>
          </a:p>
          <a:p>
            <a:endParaRPr lang="en-AU" sz="2800" dirty="0" smtClean="0"/>
          </a:p>
          <a:p>
            <a:endParaRPr lang="en-AU" sz="2800" dirty="0"/>
          </a:p>
          <a:p>
            <a:pPr lvl="6"/>
            <a:endParaRPr lang="en-AU" sz="2800" dirty="0" smtClean="0"/>
          </a:p>
          <a:p>
            <a:pPr lvl="6"/>
            <a:r>
              <a:rPr lang="en-AU" sz="3600" dirty="0" smtClean="0">
                <a:solidFill>
                  <a:schemeClr val="bg1"/>
                </a:solidFill>
              </a:rPr>
              <a:t>Over </a:t>
            </a:r>
            <a:r>
              <a:rPr lang="en-AU" sz="3600" u="sng" dirty="0" smtClean="0">
                <a:solidFill>
                  <a:schemeClr val="bg1"/>
                </a:solidFill>
              </a:rPr>
              <a:t>100000</a:t>
            </a:r>
            <a:r>
              <a:rPr lang="en-AU" sz="3600" dirty="0" smtClean="0">
                <a:solidFill>
                  <a:schemeClr val="bg1"/>
                </a:solidFill>
              </a:rPr>
              <a:t> posts per day.</a:t>
            </a:r>
          </a:p>
          <a:p>
            <a:pPr lvl="6"/>
            <a:endParaRPr lang="en-AU" sz="3600" dirty="0" smtClean="0">
              <a:solidFill>
                <a:schemeClr val="bg1"/>
              </a:solidFill>
            </a:endParaRPr>
          </a:p>
          <a:p>
            <a:pPr lvl="6"/>
            <a:r>
              <a:rPr lang="en-AU" sz="3600" u="sng" dirty="0" smtClean="0">
                <a:solidFill>
                  <a:schemeClr val="bg1"/>
                </a:solidFill>
              </a:rPr>
              <a:t>36,500,000</a:t>
            </a:r>
            <a:r>
              <a:rPr lang="en-AU" sz="3600" dirty="0" smtClean="0">
                <a:solidFill>
                  <a:schemeClr val="bg1"/>
                </a:solidFill>
              </a:rPr>
              <a:t>  pieces of content per year!</a:t>
            </a:r>
          </a:p>
          <a:p>
            <a:pPr lvl="6"/>
            <a:endParaRPr lang="en-AU" sz="2800" dirty="0">
              <a:solidFill>
                <a:schemeClr val="bg1"/>
              </a:solidFill>
            </a:endParaRPr>
          </a:p>
          <a:p>
            <a:pPr lvl="6"/>
            <a:r>
              <a:rPr lang="en-AU" sz="2800" dirty="0" smtClean="0">
                <a:solidFill>
                  <a:schemeClr val="bg1"/>
                </a:solidFill>
              </a:rPr>
              <a:t>But how to capitalize on it when there is so much?</a:t>
            </a:r>
          </a:p>
          <a:p>
            <a:pPr lvl="6"/>
            <a:r>
              <a:rPr lang="en-AU" sz="2800" b="1" u="sng" dirty="0" smtClean="0">
                <a:solidFill>
                  <a:schemeClr val="bg1"/>
                </a:solidFill>
              </a:rPr>
              <a:t>Analysis to find Social Buzz’s top 5 most popular categories of content.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-146279" y="406153"/>
            <a:ext cx="2253799" cy="9474693"/>
            <a:chOff x="0" y="0"/>
            <a:chExt cx="3005065" cy="12632924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1298688" y="1464558"/>
            <a:ext cx="3438614" cy="3297100"/>
            <a:chOff x="0" y="154662"/>
            <a:chExt cx="4584818" cy="4396135"/>
          </a:xfrm>
        </p:grpSpPr>
        <p:grpSp>
          <p:nvGrpSpPr>
            <p:cNvPr id="13" name="Group 13"/>
            <p:cNvGrpSpPr>
              <a:grpSpLocks noChangeAspect="1"/>
            </p:cNvGrpSpPr>
            <p:nvPr/>
          </p:nvGrpSpPr>
          <p:grpSpPr>
            <a:xfrm>
              <a:off x="0" y="656398"/>
              <a:ext cx="3894399" cy="3894399"/>
              <a:chOff x="0" y="0"/>
              <a:chExt cx="6350000" cy="6350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963488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rcRect b="321"/>
            <a:stretch>
              <a:fillRect/>
            </a:stretch>
          </p:blipFill>
          <p:spPr>
            <a:xfrm rot="16484543">
              <a:off x="686267" y="150511"/>
              <a:ext cx="3894400" cy="3902702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15986267" y="-1061348"/>
            <a:ext cx="3545508" cy="3370302"/>
            <a:chOff x="0" y="0"/>
            <a:chExt cx="4727344" cy="4493736"/>
          </a:xfrm>
        </p:grpSpPr>
        <p:grpSp>
          <p:nvGrpSpPr>
            <p:cNvPr id="17" name="Group 17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9"/>
          <a:srcRect l="24693" r="24693"/>
          <a:stretch>
            <a:fillRect/>
          </a:stretch>
        </p:blipFill>
        <p:spPr>
          <a:xfrm>
            <a:off x="11007484" y="1028700"/>
            <a:ext cx="6251816" cy="82296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3069738" y="2308953"/>
            <a:ext cx="578686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Problem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06723" y="406153"/>
            <a:ext cx="9939843" cy="9474693"/>
            <a:chOff x="0" y="0"/>
            <a:chExt cx="13253124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0"/>
              <a:ext cx="3005065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0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9838214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0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3279405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6558809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9838214"/>
              <a:ext cx="3005065" cy="2794710"/>
            </a:xfrm>
            <a:prstGeom prst="rect">
              <a:avLst/>
            </a:prstGeom>
          </p:spPr>
        </p:pic>
      </p:grpSp>
      <p:sp>
        <p:nvSpPr>
          <p:cNvPr id="15" name="AutoShape 15"/>
          <p:cNvSpPr/>
          <p:nvPr/>
        </p:nvSpPr>
        <p:spPr>
          <a:xfrm>
            <a:off x="2110745" y="1825527"/>
            <a:ext cx="6750815" cy="6635945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11825797" y="1270731"/>
            <a:ext cx="2085137" cy="2085137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</p:sp>
      </p:grp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11419219" y="1028700"/>
            <a:ext cx="2174041" cy="2165548"/>
            <a:chOff x="0" y="0"/>
            <a:chExt cx="6502400" cy="6477000"/>
          </a:xfrm>
        </p:grpSpPr>
        <p:sp>
          <p:nvSpPr>
            <p:cNvPr id="19" name="Freeform 1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5"/>
              <a:stretch>
                <a:fillRect l="-136837" t="-28774" r="-84967" b="-86469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11825797" y="4221947"/>
            <a:ext cx="2085137" cy="2085137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3" name="Group 23"/>
          <p:cNvGrpSpPr>
            <a:grpSpLocks noChangeAspect="1"/>
          </p:cNvGrpSpPr>
          <p:nvPr/>
        </p:nvGrpSpPr>
        <p:grpSpPr>
          <a:xfrm>
            <a:off x="11411515" y="4002073"/>
            <a:ext cx="2187334" cy="2123082"/>
            <a:chOff x="-23042" y="66269"/>
            <a:chExt cx="6542158" cy="6349987"/>
          </a:xfrm>
        </p:grpSpPr>
        <p:sp>
          <p:nvSpPr>
            <p:cNvPr id="24" name="Freeform 24"/>
            <p:cNvSpPr/>
            <p:nvPr/>
          </p:nvSpPr>
          <p:spPr>
            <a:xfrm>
              <a:off x="-23042" y="119185"/>
              <a:ext cx="6542158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6"/>
              <a:stretch>
                <a:fillRect l="-162891" t="-16684" r="-160683" b="-166629"/>
              </a:stretch>
            </a:blipFill>
            <a:ln>
              <a:solidFill>
                <a:srgbClr val="00BAFF"/>
              </a:solidFill>
            </a:ln>
          </p:spPr>
        </p:sp>
        <p:sp>
          <p:nvSpPr>
            <p:cNvPr id="25" name="Freeform 25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grpSp>
        <p:nvGrpSpPr>
          <p:cNvPr id="26" name="Group 26"/>
          <p:cNvGrpSpPr>
            <a:grpSpLocks noChangeAspect="1"/>
          </p:cNvGrpSpPr>
          <p:nvPr/>
        </p:nvGrpSpPr>
        <p:grpSpPr>
          <a:xfrm>
            <a:off x="11825797" y="7173163"/>
            <a:ext cx="2085137" cy="2085137"/>
            <a:chOff x="0" y="0"/>
            <a:chExt cx="6350000" cy="63500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8" name="Group 28"/>
          <p:cNvGrpSpPr>
            <a:grpSpLocks noChangeAspect="1"/>
          </p:cNvGrpSpPr>
          <p:nvPr/>
        </p:nvGrpSpPr>
        <p:grpSpPr>
          <a:xfrm>
            <a:off x="11419219" y="6931132"/>
            <a:ext cx="2174041" cy="2165548"/>
            <a:chOff x="0" y="0"/>
            <a:chExt cx="6502400" cy="6477000"/>
          </a:xfrm>
        </p:grpSpPr>
        <p:sp>
          <p:nvSpPr>
            <p:cNvPr id="29" name="Freeform 2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7"/>
              <a:stretch>
                <a:fillRect l="-164266" t="1917" r="-22903" b="-93994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30" name="Freeform 3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sp>
        <p:nvSpPr>
          <p:cNvPr id="31" name="TextBox 31"/>
          <p:cNvSpPr txBox="1"/>
          <p:nvPr/>
        </p:nvSpPr>
        <p:spPr>
          <a:xfrm>
            <a:off x="2670508" y="3331799"/>
            <a:ext cx="5612273" cy="3693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The Analytics team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4554200" y="1454169"/>
            <a:ext cx="32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14554200" y="1638835"/>
            <a:ext cx="3581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 smtClean="0"/>
              <a:t>Shilpi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Kumari</a:t>
            </a:r>
            <a:endParaRPr lang="en-US" sz="2800" b="1" dirty="0"/>
          </a:p>
          <a:p>
            <a:endParaRPr lang="en-US" sz="2000" b="1" dirty="0"/>
          </a:p>
          <a:p>
            <a:r>
              <a:rPr lang="en-US" sz="2400" dirty="0" smtClean="0"/>
              <a:t>Data Analyst</a:t>
            </a:r>
            <a:endParaRPr lang="en-US" sz="2400" dirty="0"/>
          </a:p>
        </p:txBody>
      </p:sp>
      <p:sp>
        <p:nvSpPr>
          <p:cNvPr id="34" name="TextBox 33"/>
          <p:cNvSpPr txBox="1"/>
          <p:nvPr/>
        </p:nvSpPr>
        <p:spPr>
          <a:xfrm>
            <a:off x="14554200" y="4686300"/>
            <a:ext cx="2895600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Marcus </a:t>
            </a:r>
            <a:r>
              <a:rPr lang="en-US" sz="2800" b="1" dirty="0" err="1" smtClean="0"/>
              <a:t>Rompton</a:t>
            </a:r>
            <a:endParaRPr lang="en-US" sz="2800" b="1" dirty="0"/>
          </a:p>
          <a:p>
            <a:endParaRPr lang="en-US" sz="2400" b="1" dirty="0"/>
          </a:p>
          <a:p>
            <a:r>
              <a:rPr lang="en-US" sz="2400" dirty="0" smtClean="0"/>
              <a:t>Senior Principal</a:t>
            </a:r>
            <a:endParaRPr lang="en-US" sz="2400" dirty="0"/>
          </a:p>
        </p:txBody>
      </p:sp>
      <p:sp>
        <p:nvSpPr>
          <p:cNvPr id="35" name="TextBox 34"/>
          <p:cNvSpPr txBox="1"/>
          <p:nvPr/>
        </p:nvSpPr>
        <p:spPr>
          <a:xfrm>
            <a:off x="14554200" y="7421293"/>
            <a:ext cx="3352800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Andrew Fleming</a:t>
            </a:r>
          </a:p>
          <a:p>
            <a:endParaRPr lang="en-US" sz="2400" b="1" dirty="0" smtClean="0"/>
          </a:p>
          <a:p>
            <a:r>
              <a:rPr lang="en-US" sz="2400" dirty="0" smtClean="0"/>
              <a:t>Chief Technical  Architect</a:t>
            </a:r>
            <a:endParaRPr lang="en-US" sz="24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45296" y="406153"/>
            <a:ext cx="10042534" cy="9474693"/>
            <a:chOff x="0" y="0"/>
            <a:chExt cx="13390046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r="10232"/>
            <a:stretch>
              <a:fillRect/>
            </a:stretch>
          </p:blipFill>
          <p:spPr>
            <a:xfrm>
              <a:off x="6923321" y="6558809"/>
              <a:ext cx="2697587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903391" y="1027892"/>
            <a:ext cx="1854962" cy="1781248"/>
            <a:chOff x="0" y="0"/>
            <a:chExt cx="2473282" cy="2374997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3758754" y="2639980"/>
            <a:ext cx="1854962" cy="1781248"/>
            <a:chOff x="0" y="0"/>
            <a:chExt cx="2473282" cy="2374997"/>
          </a:xfrm>
        </p:grpSpPr>
        <p:grpSp>
          <p:nvGrpSpPr>
            <p:cNvPr id="18" name="Group 18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1" name="Group 21"/>
          <p:cNvGrpSpPr/>
          <p:nvPr/>
        </p:nvGrpSpPr>
        <p:grpSpPr>
          <a:xfrm>
            <a:off x="5614117" y="4252068"/>
            <a:ext cx="1854962" cy="1781248"/>
            <a:chOff x="0" y="0"/>
            <a:chExt cx="2473282" cy="2374997"/>
          </a:xfrm>
        </p:grpSpPr>
        <p:grpSp>
          <p:nvGrpSpPr>
            <p:cNvPr id="22" name="Group 22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5" name="Group 25"/>
          <p:cNvGrpSpPr/>
          <p:nvPr/>
        </p:nvGrpSpPr>
        <p:grpSpPr>
          <a:xfrm>
            <a:off x="7469480" y="5864156"/>
            <a:ext cx="1854962" cy="1781248"/>
            <a:chOff x="0" y="0"/>
            <a:chExt cx="2473282" cy="2374997"/>
          </a:xfrm>
        </p:grpSpPr>
        <p:grpSp>
          <p:nvGrpSpPr>
            <p:cNvPr id="26" name="Group 26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9" name="Group 29"/>
          <p:cNvGrpSpPr/>
          <p:nvPr/>
        </p:nvGrpSpPr>
        <p:grpSpPr>
          <a:xfrm>
            <a:off x="9324843" y="7476244"/>
            <a:ext cx="1854962" cy="1781248"/>
            <a:chOff x="0" y="0"/>
            <a:chExt cx="2473282" cy="2374997"/>
          </a:xfrm>
        </p:grpSpPr>
        <p:grpSp>
          <p:nvGrpSpPr>
            <p:cNvPr id="30" name="Group 30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32" name="Picture 3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sp>
        <p:nvSpPr>
          <p:cNvPr id="33" name="TextBox 33"/>
          <p:cNvSpPr txBox="1"/>
          <p:nvPr/>
        </p:nvSpPr>
        <p:spPr>
          <a:xfrm>
            <a:off x="10667818" y="1028700"/>
            <a:ext cx="6642545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Process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2630944" y="1372359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1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4534646" y="2984043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2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0108223" y="7828620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>
                <a:solidFill>
                  <a:srgbClr val="FFFFFF"/>
                </a:solidFill>
                <a:latin typeface="Clear Sans Regular Bold"/>
              </a:rPr>
              <a:t>5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8193880" y="6204766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4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6396750" y="4605252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3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4393473" y="1475364"/>
            <a:ext cx="39656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</a:rPr>
              <a:t>Data Understanding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396750" y="2984043"/>
            <a:ext cx="32611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</a:rPr>
              <a:t>Data Cleaning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8234031" y="4605252"/>
            <a:ext cx="2945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</a:rPr>
              <a:t>Data Modeling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0087005" y="6204766"/>
            <a:ext cx="36289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</a:rPr>
              <a:t>Data Analysis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1734800" y="8039100"/>
            <a:ext cx="3352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</a:rPr>
              <a:t>Uncover Insights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>
            <a:off x="2127159" y="6480806"/>
            <a:ext cx="2972219" cy="881758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860915"/>
            <a:ext cx="46361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Insights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517112" y="7810500"/>
            <a:ext cx="17253775" cy="2017079"/>
            <a:chOff x="0" y="0"/>
            <a:chExt cx="23005033" cy="2689439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>
            <a:off x="7272183" y="6480309"/>
            <a:ext cx="2972219" cy="881758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>
            <a:off x="12670342" y="6480309"/>
            <a:ext cx="2972219" cy="881758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601563" y="2781300"/>
            <a:ext cx="4063266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 smtClean="0">
                <a:solidFill>
                  <a:schemeClr val="tx2"/>
                </a:solidFill>
              </a:rPr>
              <a:t>         16</a:t>
            </a:r>
            <a:endParaRPr lang="en-US" sz="4400" b="1" dirty="0" smtClean="0">
              <a:solidFill>
                <a:schemeClr val="tx2"/>
              </a:solidFill>
            </a:endParaRP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	      </a:t>
            </a:r>
            <a:r>
              <a:rPr lang="en-US" sz="3200" b="1" dirty="0" smtClean="0"/>
              <a:t>UNIQUE 	CATEGORIES</a:t>
            </a:r>
            <a:endParaRPr lang="en-US" sz="2000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6858000" y="2781300"/>
            <a:ext cx="338640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>
                <a:solidFill>
                  <a:schemeClr val="tx2"/>
                </a:solidFill>
              </a:rPr>
              <a:t>       </a:t>
            </a:r>
            <a:r>
              <a:rPr lang="en-US" sz="5400" b="1" dirty="0" smtClean="0">
                <a:solidFill>
                  <a:schemeClr val="tx2"/>
                </a:solidFill>
              </a:rPr>
              <a:t>1897</a:t>
            </a:r>
            <a:endParaRPr lang="en-US" sz="4800" b="1" dirty="0" smtClean="0">
              <a:solidFill>
                <a:schemeClr val="tx2"/>
              </a:solidFill>
            </a:endParaRPr>
          </a:p>
          <a:p>
            <a:endParaRPr lang="en-US" dirty="0"/>
          </a:p>
          <a:p>
            <a:endParaRPr lang="en-US" sz="3200" b="1" dirty="0" smtClean="0"/>
          </a:p>
          <a:p>
            <a:pPr lvl="1"/>
            <a:r>
              <a:rPr lang="en-US" sz="3200" b="1" dirty="0" smtClean="0"/>
              <a:t>REACTIONS TO       ‘ANIMAL’ POSTS</a:t>
            </a:r>
            <a:endParaRPr lang="en-US" sz="3200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12670342" y="2871400"/>
            <a:ext cx="3865058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 smtClean="0">
                <a:solidFill>
                  <a:schemeClr val="tx2"/>
                </a:solidFill>
              </a:rPr>
              <a:t>JANUARY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lvl="1"/>
            <a:r>
              <a:rPr lang="en-US" sz="3200" b="1" dirty="0" smtClean="0"/>
              <a:t>MONTH WITH MOST POSTS</a:t>
            </a:r>
            <a:endParaRPr lang="en-US" sz="3200" b="1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1" y="-710238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8" name="Picture 2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4116" y="1685151"/>
            <a:ext cx="15084872" cy="713388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1" y="-710238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7" name="Picture 2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1480346"/>
            <a:ext cx="14097000" cy="7625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4428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314</TotalTime>
  <Words>291</Words>
  <Application>Microsoft Office PowerPoint</Application>
  <PresentationFormat>Custom</PresentationFormat>
  <Paragraphs>112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Graphik Regular</vt:lpstr>
      <vt:lpstr>Clear Sans Regular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Template</dc:title>
  <dc:creator>Kevin Dang</dc:creator>
  <cp:lastModifiedBy>SHILPI</cp:lastModifiedBy>
  <cp:revision>25</cp:revision>
  <dcterms:created xsi:type="dcterms:W3CDTF">2006-08-16T00:00:00Z</dcterms:created>
  <dcterms:modified xsi:type="dcterms:W3CDTF">2024-01-27T15:00:33Z</dcterms:modified>
  <dc:identifier>DAEhDyfaYKE</dc:identifier>
</cp:coreProperties>
</file>